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64" r:id="rId4"/>
    <p:sldId id="260" r:id="rId5"/>
    <p:sldId id="262" r:id="rId6"/>
    <p:sldId id="259" r:id="rId7"/>
    <p:sldId id="258" r:id="rId8"/>
    <p:sldId id="261" r:id="rId9"/>
    <p:sldId id="265" r:id="rId10"/>
    <p:sldId id="266" r:id="rId11"/>
    <p:sldId id="267"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00"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4C395B-FC87-4AD0-9A08-D2FAB9C84B15}" type="datetimeFigureOut">
              <a:rPr lang="en-US" smtClean="0"/>
              <a:pPr/>
              <a:t>3/4/2011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72BCB4-9E5B-4469-BFE4-E3E616BC15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72BCB4-9E5B-4469-BFE4-E3E616BC159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Quiz:  What is a</a:t>
            </a:r>
            <a:r>
              <a:rPr lang="en-US" baseline="0" dirty="0" smtClean="0"/>
              <a:t> summary?</a:t>
            </a:r>
          </a:p>
          <a:p>
            <a:r>
              <a:rPr lang="en-US" baseline="0" dirty="0" smtClean="0"/>
              <a:t>What is a paraphrase</a:t>
            </a:r>
          </a:p>
          <a:p>
            <a:r>
              <a:rPr lang="en-US" baseline="0" dirty="0" smtClean="0"/>
              <a:t>What is a quote?</a:t>
            </a:r>
          </a:p>
          <a:p>
            <a:r>
              <a:rPr lang="en-US" baseline="0" dirty="0" smtClean="0"/>
              <a:t>Do you have to cite a paraphrase</a:t>
            </a:r>
          </a:p>
          <a:p>
            <a:r>
              <a:rPr lang="en-US" baseline="0" dirty="0" smtClean="0"/>
              <a:t>List three things you need to write down as you do research</a:t>
            </a:r>
            <a:endParaRPr lang="en-US" dirty="0"/>
          </a:p>
        </p:txBody>
      </p:sp>
      <p:sp>
        <p:nvSpPr>
          <p:cNvPr id="4" name="Slide Number Placeholder 3"/>
          <p:cNvSpPr>
            <a:spLocks noGrp="1"/>
          </p:cNvSpPr>
          <p:nvPr>
            <p:ph type="sldNum" sz="quarter" idx="10"/>
          </p:nvPr>
        </p:nvSpPr>
        <p:spPr/>
        <p:txBody>
          <a:bodyPr/>
          <a:lstStyle/>
          <a:p>
            <a:fld id="{E072BCB4-9E5B-4469-BFE4-E3E616BC159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3BEE48-8079-416A-902F-902B052544C5}" type="datetimeFigureOut">
              <a:rPr lang="en-US" smtClean="0"/>
              <a:pPr/>
              <a:t>3/4/2011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EF79CA-87A4-41FB-A81A-7BD4A3CD489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BEE48-8079-416A-902F-902B052544C5}"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BEE48-8079-416A-902F-902B052544C5}"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BEE48-8079-416A-902F-902B052544C5}"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3BEE48-8079-416A-902F-902B052544C5}"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F79CA-87A4-41FB-A81A-7BD4A3CD489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BEE48-8079-416A-902F-902B052544C5}"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3BEE48-8079-416A-902F-902B052544C5}" type="datetimeFigureOut">
              <a:rPr lang="en-US" smtClean="0"/>
              <a:pPr/>
              <a:t>3/4/2011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93BEE48-8079-416A-902F-902B052544C5}" type="datetimeFigureOut">
              <a:rPr lang="en-US" smtClean="0"/>
              <a:pPr/>
              <a:t>3/4/2011</a:t>
            </a:fld>
            <a:endParaRPr lang="en-US"/>
          </a:p>
        </p:txBody>
      </p:sp>
      <p:sp>
        <p:nvSpPr>
          <p:cNvPr id="8" name="Slide Number Placeholder 7"/>
          <p:cNvSpPr>
            <a:spLocks noGrp="1"/>
          </p:cNvSpPr>
          <p:nvPr>
            <p:ph type="sldNum" sz="quarter" idx="11"/>
          </p:nvPr>
        </p:nvSpPr>
        <p:spPr/>
        <p:txBody>
          <a:bodyPr/>
          <a:lstStyle/>
          <a:p>
            <a:fld id="{DDEF79CA-87A4-41FB-A81A-7BD4A3CD489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BEE48-8079-416A-902F-902B052544C5}" type="datetimeFigureOut">
              <a:rPr lang="en-US" smtClean="0"/>
              <a:pPr/>
              <a:t>3/4/2011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BEE48-8079-416A-902F-902B052544C5}"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93BEE48-8079-416A-902F-902B052544C5}"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F79CA-87A4-41FB-A81A-7BD4A3CD4891}" type="slidenum">
              <a:rPr lang="en-US" smtClean="0"/>
              <a:pPr/>
              <a:t>‹#›</a:t>
            </a:fld>
            <a:endParaRPr lang="en-US"/>
          </a:p>
        </p:txBody>
      </p:sp>
    </p:spTree>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93BEE48-8079-416A-902F-902B052544C5}" type="datetimeFigureOut">
              <a:rPr lang="en-US" smtClean="0"/>
              <a:pPr/>
              <a:t>3/4/2011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EF79CA-87A4-41FB-A81A-7BD4A3CD489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pull dir="lu"/>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Paraphrasing, Summarizing and Plagiarizing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a:xfrm>
            <a:off x="457200" y="1600201"/>
            <a:ext cx="7467600" cy="4495800"/>
          </a:xfrm>
        </p:spPr>
        <p:txBody>
          <a:bodyPr/>
          <a:lstStyle/>
          <a:p>
            <a:r>
              <a:rPr lang="en-US" dirty="0" smtClean="0"/>
              <a:t>If you copy someone’s words or ideas without giving them credit (using them as your own), this is plagiarism</a:t>
            </a: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plagiarism</a:t>
            </a:r>
            <a:endParaRPr lang="en-US" dirty="0"/>
          </a:p>
        </p:txBody>
      </p:sp>
      <p:sp>
        <p:nvSpPr>
          <p:cNvPr id="3" name="Content Placeholder 2"/>
          <p:cNvSpPr>
            <a:spLocks noGrp="1"/>
          </p:cNvSpPr>
          <p:nvPr>
            <p:ph idx="1"/>
          </p:nvPr>
        </p:nvSpPr>
        <p:spPr/>
        <p:txBody>
          <a:bodyPr/>
          <a:lstStyle/>
          <a:p>
            <a:r>
              <a:rPr lang="en-US" dirty="0" smtClean="0"/>
              <a:t>Cite your sources</a:t>
            </a:r>
          </a:p>
          <a:p>
            <a:r>
              <a:rPr lang="en-US" dirty="0" smtClean="0"/>
              <a:t>Use APA Citation</a:t>
            </a:r>
          </a:p>
          <a:p>
            <a:r>
              <a:rPr lang="en-US" dirty="0" smtClean="0"/>
              <a:t>In your text</a:t>
            </a:r>
          </a:p>
          <a:p>
            <a:r>
              <a:rPr lang="en-US" dirty="0" smtClean="0"/>
              <a:t>On a separate reference page</a:t>
            </a: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you cite to avoid plagiarism?</a:t>
            </a:r>
            <a:endParaRPr lang="en-US" dirty="0"/>
          </a:p>
        </p:txBody>
      </p:sp>
      <p:sp>
        <p:nvSpPr>
          <p:cNvPr id="3" name="Content Placeholder 2"/>
          <p:cNvSpPr>
            <a:spLocks noGrp="1"/>
          </p:cNvSpPr>
          <p:nvPr>
            <p:ph sz="half" idx="1"/>
          </p:nvPr>
        </p:nvSpPr>
        <p:spPr/>
        <p:txBody>
          <a:bodyPr/>
          <a:lstStyle/>
          <a:p>
            <a:r>
              <a:rPr lang="en-US" dirty="0" smtClean="0"/>
              <a:t>Direct quotes</a:t>
            </a:r>
          </a:p>
          <a:p>
            <a:r>
              <a:rPr lang="en-US" dirty="0" smtClean="0"/>
              <a:t>Summaries</a:t>
            </a:r>
          </a:p>
          <a:p>
            <a:r>
              <a:rPr lang="en-US" dirty="0" smtClean="0"/>
              <a:t>Paraphrases</a:t>
            </a:r>
          </a:p>
          <a:p>
            <a:r>
              <a:rPr lang="en-US" dirty="0" smtClean="0"/>
              <a:t>Videos</a:t>
            </a:r>
          </a:p>
          <a:p>
            <a:r>
              <a:rPr lang="en-US" dirty="0" smtClean="0"/>
              <a:t>Movies</a:t>
            </a:r>
          </a:p>
          <a:p>
            <a:r>
              <a:rPr lang="en-US" dirty="0" smtClean="0"/>
              <a:t>Music</a:t>
            </a:r>
          </a:p>
          <a:p>
            <a:r>
              <a:rPr lang="en-US" dirty="0" smtClean="0"/>
              <a:t>Art (clip art, photos)</a:t>
            </a:r>
          </a:p>
          <a:p>
            <a:r>
              <a:rPr lang="en-US" dirty="0" smtClean="0"/>
              <a:t>News articles</a:t>
            </a:r>
          </a:p>
          <a:p>
            <a:endParaRPr lang="en-US" dirty="0"/>
          </a:p>
        </p:txBody>
      </p:sp>
      <p:sp>
        <p:nvSpPr>
          <p:cNvPr id="4" name="Content Placeholder 3"/>
          <p:cNvSpPr>
            <a:spLocks noGrp="1"/>
          </p:cNvSpPr>
          <p:nvPr>
            <p:ph sz="half" idx="2"/>
          </p:nvPr>
        </p:nvSpPr>
        <p:spPr/>
        <p:txBody>
          <a:bodyPr/>
          <a:lstStyle/>
          <a:p>
            <a:r>
              <a:rPr lang="en-US" dirty="0" smtClean="0"/>
              <a:t>Graphs</a:t>
            </a:r>
          </a:p>
          <a:p>
            <a:r>
              <a:rPr lang="en-US" dirty="0" smtClean="0"/>
              <a:t>Charts</a:t>
            </a:r>
          </a:p>
          <a:p>
            <a:r>
              <a:rPr lang="en-US" dirty="0" smtClean="0"/>
              <a:t>Cartoons</a:t>
            </a:r>
          </a:p>
          <a:p>
            <a:r>
              <a:rPr lang="en-US" dirty="0" smtClean="0"/>
              <a:t> </a:t>
            </a:r>
          </a:p>
          <a:p>
            <a:r>
              <a:rPr lang="en-US" dirty="0" smtClean="0"/>
              <a:t> </a:t>
            </a:r>
          </a:p>
          <a:p>
            <a:r>
              <a:rPr lang="en-US" dirty="0" smtClean="0"/>
              <a:t> </a:t>
            </a:r>
          </a:p>
          <a:p>
            <a:r>
              <a:rPr lang="en-US" dirty="0" smtClean="0"/>
              <a:t> </a:t>
            </a:r>
          </a:p>
          <a:p>
            <a:r>
              <a:rPr lang="en-US" dirty="0" smtClean="0"/>
              <a:t> </a:t>
            </a:r>
          </a:p>
          <a:p>
            <a:pPr>
              <a:buNone/>
            </a:pPr>
            <a:endParaRPr lang="en-US"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 calcmode="lin" valueType="num">
                                      <p:cBhvr>
                                        <p:cTn id="6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4">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4">
                                            <p:txEl>
                                              <p:pRg st="1" end="1"/>
                                            </p:txEl>
                                          </p:spTgt>
                                        </p:tgtEl>
                                        <p:attrNameLst>
                                          <p:attrName>style.visibility</p:attrName>
                                        </p:attrNameLst>
                                      </p:cBhvr>
                                      <p:to>
                                        <p:strVal val="visible"/>
                                      </p:to>
                                    </p:set>
                                    <p:anim calcmode="lin" valueType="num">
                                      <p:cBhvr>
                                        <p:cTn id="70"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 calcmode="lin" valueType="num">
                                      <p:cBhvr>
                                        <p:cTn id="7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79" dur="500"/>
                                        <p:tgtEl>
                                          <p:spTgt spid="4">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 calcmode="lin" valueType="num">
                                      <p:cBhvr>
                                        <p:cTn id="8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8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86" dur="500"/>
                                        <p:tgtEl>
                                          <p:spTgt spid="4">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 calcmode="lin" valueType="num">
                                      <p:cBhvr>
                                        <p:cTn id="9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93" dur="500"/>
                                        <p:tgtEl>
                                          <p:spTgt spid="4">
                                            <p:txEl>
                                              <p:pRg st="4" end="4"/>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4">
                                            <p:txEl>
                                              <p:pRg st="5" end="5"/>
                                            </p:txEl>
                                          </p:spTgt>
                                        </p:tgtEl>
                                        <p:attrNameLst>
                                          <p:attrName>style.visibility</p:attrName>
                                        </p:attrNameLst>
                                      </p:cBhvr>
                                      <p:to>
                                        <p:strVal val="visible"/>
                                      </p:to>
                                    </p:set>
                                    <p:anim calcmode="lin" valueType="num">
                                      <p:cBhvr>
                                        <p:cTn id="9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9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100" dur="500"/>
                                        <p:tgtEl>
                                          <p:spTgt spid="4">
                                            <p:txEl>
                                              <p:pRg st="5" end="5"/>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4">
                                            <p:txEl>
                                              <p:pRg st="6" end="6"/>
                                            </p:txEl>
                                          </p:spTgt>
                                        </p:tgtEl>
                                        <p:attrNameLst>
                                          <p:attrName>style.visibility</p:attrName>
                                        </p:attrNameLst>
                                      </p:cBhvr>
                                      <p:to>
                                        <p:strVal val="visible"/>
                                      </p:to>
                                    </p:set>
                                    <p:anim calcmode="lin" valueType="num">
                                      <p:cBhvr>
                                        <p:cTn id="10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0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107" dur="500"/>
                                        <p:tgtEl>
                                          <p:spTgt spid="4">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 calcmode="lin" valueType="num">
                                      <p:cBhvr>
                                        <p:cTn id="11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1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11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you research for your project…</a:t>
            </a:r>
            <a:endParaRPr lang="en-US" dirty="0"/>
          </a:p>
        </p:txBody>
      </p:sp>
      <p:sp>
        <p:nvSpPr>
          <p:cNvPr id="3" name="Content Placeholder 2"/>
          <p:cNvSpPr>
            <a:spLocks noGrp="1"/>
          </p:cNvSpPr>
          <p:nvPr>
            <p:ph sz="half" idx="1"/>
          </p:nvPr>
        </p:nvSpPr>
        <p:spPr/>
        <p:txBody>
          <a:bodyPr>
            <a:normAutofit fontScale="70000" lnSpcReduction="20000"/>
          </a:bodyPr>
          <a:lstStyle/>
          <a:p>
            <a:pPr>
              <a:buNone/>
            </a:pPr>
            <a:r>
              <a:rPr lang="en-US" dirty="0" smtClean="0"/>
              <a:t>Always write down your sources for:</a:t>
            </a:r>
          </a:p>
          <a:p>
            <a:r>
              <a:rPr lang="en-US" dirty="0" smtClean="0"/>
              <a:t>Books</a:t>
            </a:r>
          </a:p>
          <a:p>
            <a:r>
              <a:rPr lang="en-US" dirty="0" smtClean="0"/>
              <a:t>Pictures</a:t>
            </a:r>
          </a:p>
          <a:p>
            <a:r>
              <a:rPr lang="en-US" dirty="0" smtClean="0"/>
              <a:t>Photos</a:t>
            </a:r>
          </a:p>
          <a:p>
            <a:r>
              <a:rPr lang="en-US" dirty="0" smtClean="0"/>
              <a:t>Articles</a:t>
            </a:r>
          </a:p>
          <a:p>
            <a:r>
              <a:rPr lang="en-US" dirty="0" smtClean="0"/>
              <a:t>Web pages</a:t>
            </a:r>
          </a:p>
          <a:p>
            <a:r>
              <a:rPr lang="en-US" dirty="0" smtClean="0"/>
              <a:t>Recipes</a:t>
            </a:r>
          </a:p>
          <a:p>
            <a:r>
              <a:rPr lang="en-US" dirty="0" smtClean="0"/>
              <a:t>Videos</a:t>
            </a:r>
          </a:p>
          <a:p>
            <a:r>
              <a:rPr lang="en-US" dirty="0" smtClean="0"/>
              <a:t>Songs</a:t>
            </a:r>
          </a:p>
          <a:p>
            <a:r>
              <a:rPr lang="en-US" dirty="0" smtClean="0"/>
              <a:t>Movies</a:t>
            </a:r>
          </a:p>
          <a:p>
            <a:r>
              <a:rPr lang="en-US" dirty="0" smtClean="0"/>
              <a:t>Graphs</a:t>
            </a:r>
          </a:p>
          <a:p>
            <a:r>
              <a:rPr lang="en-US" dirty="0" smtClean="0"/>
              <a:t>Surveys</a:t>
            </a:r>
          </a:p>
          <a:p>
            <a:r>
              <a:rPr lang="en-US" dirty="0" smtClean="0"/>
              <a:t>charts</a:t>
            </a:r>
          </a:p>
          <a:p>
            <a:r>
              <a:rPr lang="en-US" dirty="0"/>
              <a:t> </a:t>
            </a:r>
            <a:endParaRPr lang="en-US" dirty="0" smtClean="0"/>
          </a:p>
          <a:p>
            <a:r>
              <a:rPr lang="en-US" dirty="0"/>
              <a:t> </a:t>
            </a:r>
            <a:endParaRPr lang="en-US" dirty="0" smtClean="0"/>
          </a:p>
        </p:txBody>
      </p:sp>
      <p:sp>
        <p:nvSpPr>
          <p:cNvPr id="7" name="Content Placeholder 6"/>
          <p:cNvSpPr>
            <a:spLocks noGrp="1"/>
          </p:cNvSpPr>
          <p:nvPr>
            <p:ph sz="half" idx="2"/>
          </p:nvPr>
        </p:nvSpPr>
        <p:spPr/>
        <p:txBody>
          <a:bodyPr>
            <a:normAutofit fontScale="70000" lnSpcReduction="20000"/>
          </a:bodyPr>
          <a:lstStyle/>
          <a:p>
            <a:pPr>
              <a:buNone/>
            </a:pPr>
            <a:r>
              <a:rPr lang="en-US" dirty="0" smtClean="0"/>
              <a:t>What should you write down?</a:t>
            </a:r>
          </a:p>
          <a:p>
            <a:r>
              <a:rPr lang="en-US" dirty="0" smtClean="0"/>
              <a:t>Title of book</a:t>
            </a:r>
          </a:p>
          <a:p>
            <a:r>
              <a:rPr lang="en-US" dirty="0" smtClean="0"/>
              <a:t>Title of article</a:t>
            </a:r>
          </a:p>
          <a:p>
            <a:r>
              <a:rPr lang="en-US" dirty="0" smtClean="0"/>
              <a:t>Author’s name(s)</a:t>
            </a:r>
          </a:p>
          <a:p>
            <a:r>
              <a:rPr lang="en-US" dirty="0" smtClean="0"/>
              <a:t>Date published/written</a:t>
            </a:r>
          </a:p>
          <a:p>
            <a:r>
              <a:rPr lang="en-US" dirty="0" smtClean="0"/>
              <a:t>Type of sources – i.e. movie, video, website, map, photo</a:t>
            </a:r>
          </a:p>
          <a:p>
            <a:r>
              <a:rPr lang="en-US" dirty="0" smtClean="0"/>
              <a:t>Published</a:t>
            </a:r>
          </a:p>
          <a:p>
            <a:r>
              <a:rPr lang="en-US" dirty="0" err="1" smtClean="0"/>
              <a:t>url</a:t>
            </a:r>
            <a:endParaRPr lang="en-US" dirty="0" smtClean="0"/>
          </a:p>
          <a:p>
            <a:r>
              <a:rPr lang="en-US" dirty="0" smtClean="0"/>
              <a:t>Date </a:t>
            </a:r>
            <a:r>
              <a:rPr lang="en-US" dirty="0" err="1" smtClean="0"/>
              <a:t>url</a:t>
            </a:r>
            <a:r>
              <a:rPr lang="en-US" dirty="0" smtClean="0"/>
              <a:t> last updated</a:t>
            </a:r>
          </a:p>
          <a:p>
            <a:r>
              <a:rPr lang="en-US" dirty="0" smtClean="0"/>
              <a:t>City of publication</a:t>
            </a:r>
          </a:p>
          <a:p>
            <a:r>
              <a:rPr lang="en-US" dirty="0" smtClean="0"/>
              <a:t>Page numbers</a:t>
            </a: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20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2000"/>
                                        <p:tgtEl>
                                          <p:spTgt spid="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2000"/>
                                        <p:tgtEl>
                                          <p:spTgt spid="3">
                                            <p:txEl>
                                              <p:pRg st="13" end="1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2000"/>
                                        <p:tgtEl>
                                          <p:spTgt spid="3">
                                            <p:txEl>
                                              <p:pRg st="14" end="1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
                                            <p:txEl>
                                              <p:pRg st="0" end="0"/>
                                            </p:txEl>
                                          </p:spTgt>
                                        </p:tgtEl>
                                        <p:attrNameLst>
                                          <p:attrName>style.visibility</p:attrName>
                                        </p:attrNameLst>
                                      </p:cBhvr>
                                      <p:to>
                                        <p:strVal val="visible"/>
                                      </p:to>
                                    </p:set>
                                    <p:animEffect transition="in" filter="fade">
                                      <p:cBhvr>
                                        <p:cTn id="54" dur="2000"/>
                                        <p:tgtEl>
                                          <p:spTgt spid="7">
                                            <p:txEl>
                                              <p:pRg st="0" end="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fade">
                                      <p:cBhvr>
                                        <p:cTn id="57" dur="2000"/>
                                        <p:tgtEl>
                                          <p:spTgt spid="7">
                                            <p:txEl>
                                              <p:pRg st="1" end="1"/>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
                                            <p:txEl>
                                              <p:pRg st="2" end="2"/>
                                            </p:txEl>
                                          </p:spTgt>
                                        </p:tgtEl>
                                        <p:attrNameLst>
                                          <p:attrName>style.visibility</p:attrName>
                                        </p:attrNameLst>
                                      </p:cBhvr>
                                      <p:to>
                                        <p:strVal val="visible"/>
                                      </p:to>
                                    </p:set>
                                    <p:animEffect transition="in" filter="fade">
                                      <p:cBhvr>
                                        <p:cTn id="60" dur="2000"/>
                                        <p:tgtEl>
                                          <p:spTgt spid="7">
                                            <p:txEl>
                                              <p:pRg st="2" end="2"/>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txEl>
                                              <p:pRg st="3" end="3"/>
                                            </p:txEl>
                                          </p:spTgt>
                                        </p:tgtEl>
                                        <p:attrNameLst>
                                          <p:attrName>style.visibility</p:attrName>
                                        </p:attrNameLst>
                                      </p:cBhvr>
                                      <p:to>
                                        <p:strVal val="visible"/>
                                      </p:to>
                                    </p:set>
                                    <p:animEffect transition="in" filter="fade">
                                      <p:cBhvr>
                                        <p:cTn id="63" dur="2000"/>
                                        <p:tgtEl>
                                          <p:spTgt spid="7">
                                            <p:txEl>
                                              <p:pRg st="3" end="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
                                            <p:txEl>
                                              <p:pRg st="4" end="4"/>
                                            </p:txEl>
                                          </p:spTgt>
                                        </p:tgtEl>
                                        <p:attrNameLst>
                                          <p:attrName>style.visibility</p:attrName>
                                        </p:attrNameLst>
                                      </p:cBhvr>
                                      <p:to>
                                        <p:strVal val="visible"/>
                                      </p:to>
                                    </p:set>
                                    <p:animEffect transition="in" filter="fade">
                                      <p:cBhvr>
                                        <p:cTn id="66" dur="2000"/>
                                        <p:tgtEl>
                                          <p:spTgt spid="7">
                                            <p:txEl>
                                              <p:pRg st="4" end="4"/>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
                                            <p:txEl>
                                              <p:pRg st="5" end="5"/>
                                            </p:txEl>
                                          </p:spTgt>
                                        </p:tgtEl>
                                        <p:attrNameLst>
                                          <p:attrName>style.visibility</p:attrName>
                                        </p:attrNameLst>
                                      </p:cBhvr>
                                      <p:to>
                                        <p:strVal val="visible"/>
                                      </p:to>
                                    </p:set>
                                    <p:animEffect transition="in" filter="fade">
                                      <p:cBhvr>
                                        <p:cTn id="69" dur="2000"/>
                                        <p:tgtEl>
                                          <p:spTgt spid="7">
                                            <p:txEl>
                                              <p:pRg st="5" end="5"/>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fade">
                                      <p:cBhvr>
                                        <p:cTn id="72" dur="2000"/>
                                        <p:tgtEl>
                                          <p:spTgt spid="7">
                                            <p:txEl>
                                              <p:pRg st="6" end="6"/>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
                                            <p:txEl>
                                              <p:pRg st="7" end="7"/>
                                            </p:txEl>
                                          </p:spTgt>
                                        </p:tgtEl>
                                        <p:attrNameLst>
                                          <p:attrName>style.visibility</p:attrName>
                                        </p:attrNameLst>
                                      </p:cBhvr>
                                      <p:to>
                                        <p:strVal val="visible"/>
                                      </p:to>
                                    </p:set>
                                    <p:animEffect transition="in" filter="fade">
                                      <p:cBhvr>
                                        <p:cTn id="75" dur="2000"/>
                                        <p:tgtEl>
                                          <p:spTgt spid="7">
                                            <p:txEl>
                                              <p:pRg st="7" end="7"/>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7">
                                            <p:txEl>
                                              <p:pRg st="8" end="8"/>
                                            </p:txEl>
                                          </p:spTgt>
                                        </p:tgtEl>
                                        <p:attrNameLst>
                                          <p:attrName>style.visibility</p:attrName>
                                        </p:attrNameLst>
                                      </p:cBhvr>
                                      <p:to>
                                        <p:strVal val="visible"/>
                                      </p:to>
                                    </p:set>
                                    <p:animEffect transition="in" filter="fade">
                                      <p:cBhvr>
                                        <p:cTn id="78" dur="2000"/>
                                        <p:tgtEl>
                                          <p:spTgt spid="7">
                                            <p:txEl>
                                              <p:pRg st="8" end="8"/>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
                                            <p:txEl>
                                              <p:pRg st="9" end="9"/>
                                            </p:txEl>
                                          </p:spTgt>
                                        </p:tgtEl>
                                        <p:attrNameLst>
                                          <p:attrName>style.visibility</p:attrName>
                                        </p:attrNameLst>
                                      </p:cBhvr>
                                      <p:to>
                                        <p:strVal val="visible"/>
                                      </p:to>
                                    </p:set>
                                    <p:animEffect transition="in" filter="fade">
                                      <p:cBhvr>
                                        <p:cTn id="81" dur="2000"/>
                                        <p:tgtEl>
                                          <p:spTgt spid="7">
                                            <p:txEl>
                                              <p:pRg st="9" end="9"/>
                                            </p:tx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7">
                                            <p:txEl>
                                              <p:pRg st="10" end="10"/>
                                            </p:txEl>
                                          </p:spTgt>
                                        </p:tgtEl>
                                        <p:attrNameLst>
                                          <p:attrName>style.visibility</p:attrName>
                                        </p:attrNameLst>
                                      </p:cBhvr>
                                      <p:to>
                                        <p:strVal val="visible"/>
                                      </p:to>
                                    </p:set>
                                    <p:animEffect transition="in" filter="fade">
                                      <p:cBhvr>
                                        <p:cTn id="84" dur="2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7"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b="1" dirty="0" smtClean="0"/>
              <a:t>What is it?</a:t>
            </a:r>
          </a:p>
          <a:p>
            <a:r>
              <a:rPr lang="en-US" dirty="0" smtClean="0"/>
              <a:t>Putting something in your own words</a:t>
            </a:r>
          </a:p>
          <a:p>
            <a:r>
              <a:rPr lang="en-US" dirty="0" smtClean="0"/>
              <a:t>can be the shorter, the same length or longer than the original</a:t>
            </a:r>
          </a:p>
          <a:p>
            <a:r>
              <a:rPr lang="en-US" dirty="0" smtClean="0"/>
              <a:t>goal is not to shorten the original; goal is to restate it in your own words</a:t>
            </a:r>
          </a:p>
          <a:p>
            <a:pPr>
              <a:buNone/>
            </a:pPr>
            <a:endParaRPr lang="en-US" sz="1600" b="1" dirty="0" smtClean="0"/>
          </a:p>
          <a:p>
            <a:pPr>
              <a:buNone/>
            </a:pPr>
            <a:r>
              <a:rPr lang="en-US" b="1" dirty="0" smtClean="0"/>
              <a:t>Do you have to cite a paraphrase?</a:t>
            </a:r>
          </a:p>
          <a:p>
            <a:r>
              <a:rPr lang="en-US" dirty="0" smtClean="0"/>
              <a:t>Yes – you are still using someone else’s ideas</a:t>
            </a:r>
          </a:p>
          <a:p>
            <a:pPr>
              <a:buNone/>
            </a:pPr>
            <a:endParaRPr lang="en-US" dirty="0" smtClean="0"/>
          </a:p>
          <a:p>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Paraphrasing is useful </a:t>
            </a:r>
            <a:br>
              <a:rPr lang="en-US" b="1" dirty="0" smtClean="0"/>
            </a:br>
            <a:endParaRPr lang="en-US" dirty="0"/>
          </a:p>
        </p:txBody>
      </p:sp>
      <p:sp>
        <p:nvSpPr>
          <p:cNvPr id="3" name="Content Placeholder 2"/>
          <p:cNvSpPr>
            <a:spLocks noGrp="1"/>
          </p:cNvSpPr>
          <p:nvPr>
            <p:ph idx="1"/>
          </p:nvPr>
        </p:nvSpPr>
        <p:spPr/>
        <p:txBody>
          <a:bodyPr/>
          <a:lstStyle/>
          <a:p>
            <a:r>
              <a:rPr lang="en-US" dirty="0" smtClean="0"/>
              <a:t>It keeps you from quoting too much </a:t>
            </a:r>
          </a:p>
          <a:p>
            <a:pPr>
              <a:buNone/>
            </a:pPr>
            <a:endParaRPr lang="en-US" dirty="0" smtClean="0"/>
          </a:p>
          <a:p>
            <a:r>
              <a:rPr lang="en-US" dirty="0" smtClean="0"/>
              <a:t>You have to think about what you are reading so you have a better understanding of what you are reading (studying)</a:t>
            </a:r>
          </a:p>
          <a:p>
            <a:endParaRPr lang="en-US" dirty="0"/>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Of the more than 1000 bicycling deaths each year, three-fourths are caused by head injuries. Half of those killed are school-age children. One study concluded that wearing a bike helmet can reduce the risk of head injury by 85 percent. In an accident, a bike helmet absorbs the shock and cushions the head. From "Bike Helmets: Unused Lifesavers," Consumer Reports (May 1990): 348.</a:t>
            </a:r>
          </a:p>
          <a:p>
            <a:endParaRPr lang="en-US" dirty="0"/>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Response</a:t>
            </a:r>
            <a:endParaRPr lang="en-US" dirty="0"/>
          </a:p>
        </p:txBody>
      </p:sp>
      <p:sp>
        <p:nvSpPr>
          <p:cNvPr id="3" name="Content Placeholder 2"/>
          <p:cNvSpPr>
            <a:spLocks noGrp="1"/>
          </p:cNvSpPr>
          <p:nvPr>
            <p:ph idx="1"/>
          </p:nvPr>
        </p:nvSpPr>
        <p:spPr/>
        <p:txBody>
          <a:bodyPr/>
          <a:lstStyle/>
          <a:p>
            <a:r>
              <a:rPr lang="en-US" dirty="0" smtClean="0"/>
              <a:t>Each year there are 1000 deaths in biking accidents.  Head injuries cause 75% of these deaths.  Children from 6 to 16 make up 50% of those deaths.  Wearing a bike helmet, according to one questionnaire, can reduce head injuries significantly.  The helmet acts like a sponge or pillow and protects the head from shock.</a:t>
            </a:r>
            <a:endParaRPr lang="en-US" dirty="0"/>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a:xfrm>
            <a:off x="533400" y="1371600"/>
            <a:ext cx="8229600" cy="4754563"/>
          </a:xfrm>
        </p:spPr>
        <p:txBody>
          <a:bodyPr>
            <a:normAutofit/>
          </a:bodyPr>
          <a:lstStyle/>
          <a:p>
            <a:pPr>
              <a:buNone/>
            </a:pPr>
            <a:r>
              <a:rPr lang="en-US" b="1" dirty="0" smtClean="0"/>
              <a:t>What is it?</a:t>
            </a:r>
          </a:p>
          <a:p>
            <a:r>
              <a:rPr lang="en-US" dirty="0" smtClean="0"/>
              <a:t>Once again, you are putting the original into your own words.</a:t>
            </a:r>
          </a:p>
          <a:p>
            <a:r>
              <a:rPr lang="en-US" dirty="0" smtClean="0"/>
              <a:t>In addition, your goal is to shorten it significantly by concentrating only on the main points.</a:t>
            </a:r>
          </a:p>
          <a:p>
            <a:r>
              <a:rPr lang="en-US" dirty="0" smtClean="0"/>
              <a:t>Shorten the original by 2/3</a:t>
            </a:r>
          </a:p>
          <a:p>
            <a:pPr>
              <a:buNone/>
            </a:pPr>
            <a:endParaRPr lang="en-US" sz="1800" dirty="0" smtClean="0"/>
          </a:p>
          <a:p>
            <a:pPr>
              <a:buNone/>
            </a:pPr>
            <a:r>
              <a:rPr lang="en-US" b="1" dirty="0" smtClean="0"/>
              <a:t>Do you have to cite a summary of something?</a:t>
            </a:r>
          </a:p>
          <a:p>
            <a:r>
              <a:rPr lang="en-US" dirty="0" smtClean="0"/>
              <a:t>Yes – you are still using someone else’s ideas</a:t>
            </a:r>
          </a:p>
          <a:p>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these . . .</a:t>
            </a:r>
            <a:endParaRPr lang="en-US" dirty="0"/>
          </a:p>
        </p:txBody>
      </p:sp>
      <p:sp>
        <p:nvSpPr>
          <p:cNvPr id="3" name="Content Placeholder 2"/>
          <p:cNvSpPr>
            <a:spLocks noGrp="1"/>
          </p:cNvSpPr>
          <p:nvPr>
            <p:ph idx="1"/>
          </p:nvPr>
        </p:nvSpPr>
        <p:spPr/>
        <p:txBody>
          <a:bodyPr>
            <a:normAutofit fontScale="47500" lnSpcReduction="20000"/>
          </a:bodyPr>
          <a:lstStyle/>
          <a:p>
            <a:pPr marL="1588" indent="-1588">
              <a:buNone/>
            </a:pPr>
            <a:r>
              <a:rPr lang="en-US" dirty="0" smtClean="0"/>
              <a:t>An ignoramus and his/her lucre  are readily disjoined.</a:t>
            </a:r>
          </a:p>
          <a:p>
            <a:r>
              <a:rPr lang="en-US" dirty="0" smtClean="0">
                <a:solidFill>
                  <a:schemeClr val="accent1"/>
                </a:solidFill>
              </a:rPr>
              <a:t>A fool and his/her money are soon parted.</a:t>
            </a:r>
          </a:p>
          <a:p>
            <a:pPr marL="1588" indent="-1588">
              <a:buNone/>
            </a:pPr>
            <a:r>
              <a:rPr lang="en-US" dirty="0" smtClean="0"/>
              <a:t>In the absence of the feline race, certain small rodents will give themselves up to various pleasurable pastimes.</a:t>
            </a:r>
          </a:p>
          <a:p>
            <a:r>
              <a:rPr lang="en-US" dirty="0" smtClean="0">
                <a:solidFill>
                  <a:schemeClr val="accent1"/>
                </a:solidFill>
              </a:rPr>
              <a:t>When the cat’s away, the mice will play.</a:t>
            </a:r>
          </a:p>
          <a:p>
            <a:pPr marL="1588" indent="-1588">
              <a:buNone/>
            </a:pPr>
            <a:r>
              <a:rPr lang="en-US" dirty="0" smtClean="0"/>
              <a:t>A plethora of culinary specialists vitiate the liquid in which a variety of nutritional substances have been simmered.</a:t>
            </a:r>
          </a:p>
          <a:p>
            <a:pPr marL="341313" indent="-341313"/>
            <a:r>
              <a:rPr lang="en-US" dirty="0" smtClean="0">
                <a:solidFill>
                  <a:schemeClr val="accent1"/>
                </a:solidFill>
              </a:rPr>
              <a:t>Too many cooks spoil the broth.</a:t>
            </a:r>
          </a:p>
          <a:p>
            <a:pPr marL="1588" indent="-1588">
              <a:buNone/>
            </a:pPr>
            <a:r>
              <a:rPr lang="en-US" dirty="0" smtClean="0"/>
              <a:t>Impetuous celebrity engenders a purposeless spoilage.</a:t>
            </a:r>
          </a:p>
          <a:p>
            <a:r>
              <a:rPr lang="en-US" dirty="0" smtClean="0">
                <a:solidFill>
                  <a:schemeClr val="accent1"/>
                </a:solidFill>
              </a:rPr>
              <a:t>Haste makes waste.</a:t>
            </a:r>
          </a:p>
          <a:p>
            <a:pPr marL="1588" indent="-1588">
              <a:buNone/>
            </a:pPr>
            <a:r>
              <a:rPr lang="en-US" dirty="0" smtClean="0"/>
              <a:t>A winged and feathered animal in the digital limb is as valuable as duet in the shrubbery.</a:t>
            </a:r>
          </a:p>
          <a:p>
            <a:r>
              <a:rPr lang="en-US" dirty="0" smtClean="0">
                <a:solidFill>
                  <a:schemeClr val="accent1"/>
                </a:solidFill>
              </a:rPr>
              <a:t>A bird in the hand is worth two in the bush.</a:t>
            </a:r>
          </a:p>
          <a:p>
            <a:pPr marL="1588" indent="-1588">
              <a:buNone/>
            </a:pPr>
            <a:r>
              <a:rPr lang="en-US" dirty="0" smtClean="0"/>
              <a:t>The warm-blooded class </a:t>
            </a:r>
            <a:r>
              <a:rPr lang="en-US" dirty="0" err="1" smtClean="0"/>
              <a:t>aves</a:t>
            </a:r>
            <a:r>
              <a:rPr lang="en-US" dirty="0" smtClean="0"/>
              <a:t> who is governed by promptitude can apprehend the small, elongated, and slender creeping animal.</a:t>
            </a:r>
          </a:p>
          <a:p>
            <a:pPr marL="341313" indent="-341313"/>
            <a:r>
              <a:rPr lang="en-US" dirty="0">
                <a:solidFill>
                  <a:schemeClr val="accent1"/>
                </a:solidFill>
              </a:rPr>
              <a:t>T</a:t>
            </a:r>
            <a:r>
              <a:rPr lang="en-US" dirty="0" smtClean="0">
                <a:solidFill>
                  <a:schemeClr val="accent1"/>
                </a:solidFill>
              </a:rPr>
              <a:t>he early bird catches the worm.</a:t>
            </a:r>
          </a:p>
          <a:p>
            <a:pPr marL="1588" indent="-1588">
              <a:buNone/>
            </a:pPr>
            <a:r>
              <a:rPr lang="en-US" dirty="0" smtClean="0"/>
              <a:t>Provide the privilege of </a:t>
            </a:r>
            <a:r>
              <a:rPr lang="en-US" dirty="0" err="1" smtClean="0"/>
              <a:t>affranchisement</a:t>
            </a:r>
            <a:r>
              <a:rPr lang="en-US" dirty="0" smtClean="0"/>
              <a:t>, or I will feel that life is not worth living.</a:t>
            </a:r>
          </a:p>
          <a:p>
            <a:r>
              <a:rPr lang="en-US" dirty="0" smtClean="0">
                <a:solidFill>
                  <a:schemeClr val="accent1"/>
                </a:solidFill>
              </a:rPr>
              <a:t>Give me liberty or give me death.</a:t>
            </a:r>
          </a:p>
          <a:p>
            <a:pPr marL="1588" indent="-1588">
              <a:buNone/>
            </a:pPr>
            <a:r>
              <a:rPr lang="en-US" dirty="0" smtClean="0"/>
              <a:t>A condition characterized by </a:t>
            </a:r>
            <a:r>
              <a:rPr lang="en-US" dirty="0" err="1" smtClean="0"/>
              <a:t>tariness</a:t>
            </a:r>
            <a:r>
              <a:rPr lang="en-US" dirty="0" smtClean="0"/>
              <a:t> is more desirable than one that is </a:t>
            </a:r>
            <a:r>
              <a:rPr lang="en-US" dirty="0" err="1" smtClean="0"/>
              <a:t>systemiatically</a:t>
            </a:r>
            <a:r>
              <a:rPr lang="en-US" dirty="0" smtClean="0"/>
              <a:t> marked by eternal absenteeism.</a:t>
            </a:r>
          </a:p>
          <a:p>
            <a:pPr marL="341313" indent="-341313"/>
            <a:r>
              <a:rPr lang="en-US" dirty="0" smtClean="0">
                <a:solidFill>
                  <a:schemeClr val="accent1"/>
                </a:solidFill>
              </a:rPr>
              <a:t>Better late than never.</a:t>
            </a:r>
          </a:p>
          <a:p>
            <a:pPr marL="341313" indent="-341313"/>
            <a:endParaRPr lang="en-US" dirty="0">
              <a:solidFill>
                <a:schemeClr val="accent1"/>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7" dur="500"/>
                                        <p:tgtEl>
                                          <p:spTgt spid="3">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14"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What is it?</a:t>
            </a:r>
          </a:p>
          <a:p>
            <a:r>
              <a:rPr lang="en-US" dirty="0" smtClean="0"/>
              <a:t>You are quoting something if you copy exactly what another person has written or said</a:t>
            </a:r>
          </a:p>
          <a:p>
            <a:r>
              <a:rPr lang="en-US" dirty="0" smtClean="0"/>
              <a:t>A quote must be identical to the original </a:t>
            </a:r>
          </a:p>
          <a:p>
            <a:r>
              <a:rPr lang="en-US" dirty="0" smtClean="0"/>
              <a:t>A quote is a small part of the original</a:t>
            </a:r>
          </a:p>
          <a:p>
            <a:pPr>
              <a:buNone/>
            </a:pPr>
            <a:r>
              <a:rPr lang="en-US" b="1" dirty="0" smtClean="0"/>
              <a:t>Do you have to cite a quotation?</a:t>
            </a:r>
          </a:p>
          <a:p>
            <a:r>
              <a:rPr lang="en-US" dirty="0" smtClean="0"/>
              <a:t>Absolutely – always – you are using someone’s exact words</a:t>
            </a:r>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type a quote?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When he uses the words, “In Birmingham they love the governor” (Metro Lyrics, 2011),  </a:t>
            </a:r>
            <a:r>
              <a:rPr lang="en-US" dirty="0" err="1" smtClean="0"/>
              <a:t>Lynyrd</a:t>
            </a:r>
            <a:r>
              <a:rPr lang="en-US" dirty="0" smtClean="0"/>
              <a:t> </a:t>
            </a:r>
            <a:r>
              <a:rPr lang="en-US" dirty="0" err="1" smtClean="0"/>
              <a:t>Skynyrd</a:t>
            </a:r>
            <a:r>
              <a:rPr lang="en-US" dirty="0" smtClean="0"/>
              <a:t> is referring to Alabama Governor George Wallace. </a:t>
            </a:r>
          </a:p>
          <a:p>
            <a:pPr marL="0" indent="0">
              <a:buNone/>
            </a:pPr>
            <a:r>
              <a:rPr lang="en-US" dirty="0" smtClean="0"/>
              <a:t>Or</a:t>
            </a:r>
          </a:p>
          <a:p>
            <a:pPr marL="0" indent="0">
              <a:buNone/>
            </a:pPr>
            <a:r>
              <a:rPr lang="en-US" dirty="0" smtClean="0"/>
              <a:t>It can be argued that “the ultimate irony of "Sweet Home Alabama" is that for so many, the song's implied put down of Neil Young was NOT meant as criticism but as support of Young's anti-racism”(</a:t>
            </a:r>
            <a:r>
              <a:rPr lang="en-US" i="1" dirty="0" smtClean="0"/>
              <a:t>Thrasher’s Wheat</a:t>
            </a:r>
            <a:r>
              <a:rPr lang="en-US" dirty="0" smtClean="0"/>
              <a:t>, </a:t>
            </a:r>
            <a:r>
              <a:rPr lang="en-US" dirty="0" err="1" smtClean="0"/>
              <a:t>n.d</a:t>
            </a:r>
            <a:r>
              <a:rPr lang="en-US" dirty="0" smtClean="0"/>
              <a:t>.).</a:t>
            </a:r>
            <a:br>
              <a:rPr lang="en-US" dirty="0" smtClean="0"/>
            </a:b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810</Words>
  <Application>Microsoft Office PowerPoint</Application>
  <PresentationFormat>On-screen Show (4:3)</PresentationFormat>
  <Paragraphs>111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Paraphrasing, Summarizing and Plagiarizing</vt:lpstr>
      <vt:lpstr>Paraphrasing</vt:lpstr>
      <vt:lpstr> Paraphrasing is useful  </vt:lpstr>
      <vt:lpstr>Practice</vt:lpstr>
      <vt:lpstr>Suggested Response</vt:lpstr>
      <vt:lpstr>Summarizing</vt:lpstr>
      <vt:lpstr>Try these . . .</vt:lpstr>
      <vt:lpstr>Quote</vt:lpstr>
      <vt:lpstr>How do you type a quote?</vt:lpstr>
      <vt:lpstr>Plagiarism</vt:lpstr>
      <vt:lpstr>How to avoid plagiarism</vt:lpstr>
      <vt:lpstr>What should you cite to avoid plagiarism?</vt:lpstr>
      <vt:lpstr>As you research for your project…</vt:lpstr>
    </vt:vector>
  </TitlesOfParts>
  <Company>NSCC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 Summarizing and Plagiarizing</dc:title>
  <dc:creator>Wallace Family</dc:creator>
  <cp:lastModifiedBy>boss</cp:lastModifiedBy>
  <cp:revision>8</cp:revision>
  <dcterms:created xsi:type="dcterms:W3CDTF">2011-03-03T23:07:50Z</dcterms:created>
  <dcterms:modified xsi:type="dcterms:W3CDTF">2011-03-04T12:24:10Z</dcterms:modified>
</cp:coreProperties>
</file>